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0" r:id="rId17"/>
    <p:sldId id="275" r:id="rId18"/>
    <p:sldId id="276" r:id="rId19"/>
    <p:sldId id="261" r:id="rId20"/>
    <p:sldId id="262" r:id="rId21"/>
    <p:sldId id="277" r:id="rId2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F600AA-B772-4F9A-B2A3-0A780D714EB7}" v="15" dt="2025-01-20T20:17:43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A5396-84CB-0D18-1067-9F4461313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2B1137-3923-0561-6DF7-D4814BE68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E62AC-3CFD-6C7C-1B43-6F60042D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29BF-B007-4583-8355-3045B8BDA869}" type="datetimeFigureOut">
              <a:rPr lang="ru-KZ" smtClean="0"/>
              <a:t>27.01.2025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ACB84B-736C-D894-D2E3-757C386C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34637-FCFF-3259-E673-8256DBD7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A99C-DB7D-4BFA-A10A-0325E495454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2833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EF51F-76B8-524D-7901-92AE7895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26E7AB-BBEF-78C6-093E-476ADADE1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C90272-4BA3-D079-AE84-A22C4E9CC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29BF-B007-4583-8355-3045B8BDA869}" type="datetimeFigureOut">
              <a:rPr lang="ru-KZ" smtClean="0"/>
              <a:t>27.01.2025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B02C40-859F-309C-646B-63E2B5FEA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F7F252-AFFA-5482-4B65-38A963413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A99C-DB7D-4BFA-A10A-0325E495454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2770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2D6CC8-26AF-097A-C24F-872EF861A0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7D8B6B-E9EF-7F08-CD74-7D8BE9DA3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7603AB-2D11-1786-6AA0-18AB84A5A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29BF-B007-4583-8355-3045B8BDA869}" type="datetimeFigureOut">
              <a:rPr lang="ru-KZ" smtClean="0"/>
              <a:t>27.01.2025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353C6E-0F4A-4228-D6CC-5DE1DCE2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F31AE4-F9C8-43D4-2E0C-6BB664432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A99C-DB7D-4BFA-A10A-0325E495454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6780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7E1265-5679-BB84-537C-B4902075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22DEE5-E029-3FE7-3FF0-2211E19D9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5B293F-08DB-AE3C-6BAF-01617BB2C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29BF-B007-4583-8355-3045B8BDA869}" type="datetimeFigureOut">
              <a:rPr lang="ru-KZ" smtClean="0"/>
              <a:t>27.01.2025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1598F-10FF-688B-5583-4AA284F3D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F2B47A-55BC-4CA7-0804-CE2708C6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A99C-DB7D-4BFA-A10A-0325E495454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1527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E3E6E-1B2B-F9B1-01DA-A9C9F0FE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7ECA73-C2E6-A0EC-602A-1AB5FFAC1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9CD2E3-9221-B775-1882-FC30F00AF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29BF-B007-4583-8355-3045B8BDA869}" type="datetimeFigureOut">
              <a:rPr lang="ru-KZ" smtClean="0"/>
              <a:t>27.01.2025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387C93-8619-186E-1207-35C647352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302D63-D5BC-FF82-D83E-E541A057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A99C-DB7D-4BFA-A10A-0325E495454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6602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EE2B3-F337-B1C6-39BD-5D776354D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BB139-BD1C-AC1F-9864-9E8A7B122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ED13CF-BFE7-59A8-D988-FB556609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2144E9-A458-A5A0-E35C-FE3A8D47A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29BF-B007-4583-8355-3045B8BDA869}" type="datetimeFigureOut">
              <a:rPr lang="ru-KZ" smtClean="0"/>
              <a:t>27.01.2025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4A848E-2DD5-429A-3FF2-81A279454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BE1FF8-57B9-AD81-9E3D-D5826F254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A99C-DB7D-4BFA-A10A-0325E495454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7017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075D1-D0FA-5BD1-4278-B923F6C4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0BDA9F-75C6-FBA5-82F3-9BA34F29C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90DFA5-42BD-08FC-402B-C5E4AE13F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B05106-3ECE-5203-F60B-BA7347A47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AB1B99-F4A6-2C8C-131F-E29EB58EA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E06BE4-1DE9-000F-1DD4-CF16DD44C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29BF-B007-4583-8355-3045B8BDA869}" type="datetimeFigureOut">
              <a:rPr lang="ru-KZ" smtClean="0"/>
              <a:t>27.01.2025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C7528F2-950D-9D9A-0C20-971651A2D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0A6E33-A9EB-A886-3389-34BFE84C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A99C-DB7D-4BFA-A10A-0325E495454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1984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89387-83BE-7C58-9DB1-CCC1C18A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5577407-2ABC-C6A5-327F-7DDC2C95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29BF-B007-4583-8355-3045B8BDA869}" type="datetimeFigureOut">
              <a:rPr lang="ru-KZ" smtClean="0"/>
              <a:t>27.01.2025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45063E-D27B-12CC-6645-3909ED8B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FF630F-BB40-AAA7-1DD0-D7C0041A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A99C-DB7D-4BFA-A10A-0325E495454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3514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690A14-E387-9FD4-4C3D-D99C24F9A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29BF-B007-4583-8355-3045B8BDA869}" type="datetimeFigureOut">
              <a:rPr lang="ru-KZ" smtClean="0"/>
              <a:t>27.01.2025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BB70E7D-7DB6-CD92-47D4-5D270D1F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2DDA699-93C1-F2FA-A17E-47709B72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A99C-DB7D-4BFA-A10A-0325E495454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5448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82D30-0488-1DE3-E2F1-92D082C5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9E652E-4C8C-5618-1F8B-B245AC801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46C898-E5EA-AEED-0171-4E35F93EC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A2201C-D92A-B628-DF06-4FCC371CD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29BF-B007-4583-8355-3045B8BDA869}" type="datetimeFigureOut">
              <a:rPr lang="ru-KZ" smtClean="0"/>
              <a:t>27.01.2025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A815D-B41A-026B-9493-5A4B427D3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AC471C-835B-A1D7-BC4C-1AB5CD98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A99C-DB7D-4BFA-A10A-0325E495454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3705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91E41-CC46-C398-10F1-B04EA32FE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C4E292-55B3-8209-A578-C416EB7DB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7D83D3-EA1B-C2A8-3411-7A2B9D67F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E539C2-47B4-DC59-F1CC-01C525AB0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029BF-B007-4583-8355-3045B8BDA869}" type="datetimeFigureOut">
              <a:rPr lang="ru-KZ" smtClean="0"/>
              <a:t>27.01.2025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504E2A-A02C-86DA-5084-F22E43D17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C2B77-975D-079E-1007-B72E946C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1A99C-DB7D-4BFA-A10A-0325E495454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5892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0C045-5ABE-174D-5FBB-707E9987C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307930-DC71-4265-7D6B-70F0FF072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717638-1C4B-403D-2A65-D0C96ADF6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0029BF-B007-4583-8355-3045B8BDA869}" type="datetimeFigureOut">
              <a:rPr lang="ru-KZ" smtClean="0"/>
              <a:t>27.01.2025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A1BEA9-37D2-0E08-E612-4BE22EC50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C35C08-8C0E-3604-E84D-E9744CF8D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C1A99C-DB7D-4BFA-A10A-0325E495454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2047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7" Type="http://schemas.openxmlformats.org/officeDocument/2006/relationships/image" Target="../media/image15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fif"/><Relationship Id="rId5" Type="http://schemas.openxmlformats.org/officeDocument/2006/relationships/image" Target="../media/image13.jpg"/><Relationship Id="rId4" Type="http://schemas.openxmlformats.org/officeDocument/2006/relationships/image" Target="../media/image12.jf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fif"/><Relationship Id="rId3" Type="http://schemas.openxmlformats.org/officeDocument/2006/relationships/image" Target="../media/image17.jfif"/><Relationship Id="rId7" Type="http://schemas.openxmlformats.org/officeDocument/2006/relationships/image" Target="../media/image21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fif"/><Relationship Id="rId5" Type="http://schemas.openxmlformats.org/officeDocument/2006/relationships/image" Target="../media/image19.jfif"/><Relationship Id="rId4" Type="http://schemas.openxmlformats.org/officeDocument/2006/relationships/image" Target="../media/image18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fif"/><Relationship Id="rId4" Type="http://schemas.openxmlformats.org/officeDocument/2006/relationships/image" Target="../media/image34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fif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fif"/><Relationship Id="rId4" Type="http://schemas.openxmlformats.org/officeDocument/2006/relationships/image" Target="../media/image38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W74y1RxN6BA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fif"/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fif"/><Relationship Id="rId5" Type="http://schemas.openxmlformats.org/officeDocument/2006/relationships/image" Target="../media/image43.jfif"/><Relationship Id="rId4" Type="http://schemas.openxmlformats.org/officeDocument/2006/relationships/image" Target="../media/image42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fif"/><Relationship Id="rId2" Type="http://schemas.openxmlformats.org/officeDocument/2006/relationships/image" Target="../media/image45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fif"/><Relationship Id="rId4" Type="http://schemas.openxmlformats.org/officeDocument/2006/relationships/image" Target="../media/image47.jf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A931BD1-BC1D-77AC-9A1D-C028F186D805}"/>
              </a:ext>
            </a:extLst>
          </p:cNvPr>
          <p:cNvSpPr txBox="1"/>
          <p:nvPr/>
        </p:nvSpPr>
        <p:spPr>
          <a:xfrm>
            <a:off x="2281288" y="74735"/>
            <a:ext cx="814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/>
              <a:t>Механика және Инженерлік механика бағыттарының айырмашылығы</a:t>
            </a:r>
            <a:endParaRPr lang="ru-KZ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043C7-5042-73E3-1E21-ABB9C00E4C05}"/>
              </a:ext>
            </a:extLst>
          </p:cNvPr>
          <p:cNvSpPr txBox="1"/>
          <p:nvPr/>
        </p:nvSpPr>
        <p:spPr>
          <a:xfrm>
            <a:off x="6355581" y="567892"/>
            <a:ext cx="543950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/>
              <a:t>1. Механика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b="1" dirty="0"/>
              <a:t>Фокусы</a:t>
            </a:r>
            <a:r>
              <a:rPr lang="kk-KZ" dirty="0"/>
              <a:t>: Бұл қозғалыс, өзара әрекеттестік және денелердің тепе-теңдік заңдарын, сондай-ақ материалдардың механикалық қасиеттерін зерттейтін іргелі ғылыми пән. Ол келесі бөлімдерді қамтиды: теориялық механика, гидромеханика, тұтас орталар механикасы және қолданбалы математика.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b="1" dirty="0"/>
              <a:t>Мақсаты</a:t>
            </a:r>
            <a:r>
              <a:rPr lang="kk-KZ" dirty="0"/>
              <a:t>: Физикалық процестерді және механикалық жүйелерді математикалық модельдеуді терең түсіну.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b="1" dirty="0"/>
              <a:t>Міндеттердің мысалдары</a:t>
            </a:r>
            <a:r>
              <a:rPr lang="kk-K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Материалдар мен конструкциялардың мінез-құлқын болжау үшін модельдер әзірлеу.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Деформация және бұзылу процестерін талдау.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Сұйықтар мен газдардың динамикасын зерттеу.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b="1" dirty="0"/>
              <a:t>Мансап</a:t>
            </a:r>
            <a:r>
              <a:rPr lang="kk-KZ" dirty="0"/>
              <a:t>: Түлектер көбінесе ғылымға, зерттеу институттарына барады немесе теориялық әзірлемелермен айналысады.</a:t>
            </a:r>
          </a:p>
        </p:txBody>
      </p:sp>
      <p:pic>
        <p:nvPicPr>
          <p:cNvPr id="3" name="Рисунок 2" descr="Изображение выглядит как рисунок, мебель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EED234FC-3D2B-C8EC-A894-3AAFA7EBC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66750"/>
            <a:ext cx="5867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600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D091C-298F-00A4-1938-EAD750A1D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11FFE5-A4EE-FB7D-CA59-C68B17DC6E03}"/>
              </a:ext>
            </a:extLst>
          </p:cNvPr>
          <p:cNvSpPr txBox="1"/>
          <p:nvPr/>
        </p:nvSpPr>
        <p:spPr>
          <a:xfrm>
            <a:off x="237946" y="84857"/>
            <a:ext cx="11151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/>
              <a:t>Тұтас орта механикасы – </a:t>
            </a:r>
            <a:r>
              <a:rPr lang="kk-KZ" dirty="0"/>
              <a:t>механиканың бір бөлімі, ол үздіксіз орта ретінде қарастырылатын денелердің (сұйықтықтар, газдар және қатты денелер) механикалық қасиеттерін, қозғалысын және тепе-теңдігін зерттейді. Бұл теорияда материалдық денелердің дискреттілігі ескерілмейді, олардың қасиеттері үздіксіз таралған деп есептеледі.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B0360B-65AF-56AB-5EE5-239096A6E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987" y="1886010"/>
            <a:ext cx="3753572" cy="3459373"/>
          </a:xfrm>
          <a:prstGeom prst="rect">
            <a:avLst/>
          </a:prstGeom>
        </p:spPr>
      </p:pic>
      <p:pic>
        <p:nvPicPr>
          <p:cNvPr id="8" name="Рисунок 7" descr="Изображение выглядит как Красочность, искусство, свет&#10;&#10;Автоматически созданное описание">
            <a:extLst>
              <a:ext uri="{FF2B5EF4-FFF2-40B4-BE49-F238E27FC236}">
                <a16:creationId xmlns:a16="http://schemas.microsoft.com/office/drawing/2014/main" id="{5048ABC3-A6B1-E73B-1238-2E3D41085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41" y="2024906"/>
            <a:ext cx="3029795" cy="30297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99FEF5-AC50-B17C-EFB2-276EFA13927B}"/>
              </a:ext>
            </a:extLst>
          </p:cNvPr>
          <p:cNvSpPr txBox="1"/>
          <p:nvPr/>
        </p:nvSpPr>
        <p:spPr>
          <a:xfrm>
            <a:off x="1989097" y="5425089"/>
            <a:ext cx="270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Classical Mechanics</a:t>
            </a:r>
            <a:endParaRPr lang="kk-K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9EA4E4-3B93-8B9E-5C4B-D2C87BBD9BEF}"/>
              </a:ext>
            </a:extLst>
          </p:cNvPr>
          <p:cNvSpPr txBox="1"/>
          <p:nvPr/>
        </p:nvSpPr>
        <p:spPr>
          <a:xfrm>
            <a:off x="7493766" y="5609755"/>
            <a:ext cx="270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Continuum Mechanics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2295986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B7926-BDCD-03C2-53CF-E6F8CF6C6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D94A49-0286-9D81-A9E9-0C15F72D89BD}"/>
              </a:ext>
            </a:extLst>
          </p:cNvPr>
          <p:cNvSpPr txBox="1"/>
          <p:nvPr/>
        </p:nvSpPr>
        <p:spPr>
          <a:xfrm>
            <a:off x="145348" y="90794"/>
            <a:ext cx="1115160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/>
              <a:t>Негізгі принциптері:</a:t>
            </a:r>
          </a:p>
          <a:p>
            <a:pPr>
              <a:buFont typeface="+mj-lt"/>
              <a:buAutoNum type="arabicPeriod"/>
            </a:pPr>
            <a:r>
              <a:rPr lang="kk-KZ" b="1" dirty="0"/>
              <a:t>Үздіксіздік гипотезасы</a:t>
            </a:r>
            <a:r>
              <a:rPr lang="kk-KZ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kk-KZ" dirty="0"/>
              <a:t>Зерттелетін ортада физикалық шамалар (тығыздық, қысым, жылдамдық және т.б.) үздіксіз функциялар ретінде қарастырылады.</a:t>
            </a:r>
          </a:p>
          <a:p>
            <a:pPr>
              <a:buFont typeface="+mj-lt"/>
              <a:buAutoNum type="arabicPeriod"/>
            </a:pPr>
            <a:r>
              <a:rPr lang="kk-KZ" b="1" dirty="0"/>
              <a:t>Негізгі заңдар</a:t>
            </a:r>
            <a:r>
              <a:rPr lang="kk-KZ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kk-KZ" b="1" dirty="0"/>
              <a:t>Массаның сақталу заңы</a:t>
            </a:r>
            <a:r>
              <a:rPr lang="kk-KZ" dirty="0"/>
              <a:t> (континуумның массасы өзгеріссіз қалады).</a:t>
            </a:r>
          </a:p>
          <a:p>
            <a:pPr marL="742950" lvl="1" indent="-285750">
              <a:buFont typeface="+mj-lt"/>
              <a:buAutoNum type="arabicPeriod"/>
            </a:pPr>
            <a:r>
              <a:rPr lang="kk-KZ" b="1" dirty="0"/>
              <a:t>Импульстің сақталу заңы</a:t>
            </a:r>
            <a:r>
              <a:rPr lang="kk-KZ" dirty="0"/>
              <a:t> (Ньютонның екінші заңының аналогы).</a:t>
            </a:r>
          </a:p>
          <a:p>
            <a:pPr marL="742950" lvl="1" indent="-285750">
              <a:buFont typeface="+mj-lt"/>
              <a:buAutoNum type="arabicPeriod"/>
            </a:pPr>
            <a:r>
              <a:rPr lang="kk-KZ" b="1" dirty="0"/>
              <a:t>Энергияның сақталу заңы</a:t>
            </a:r>
            <a:r>
              <a:rPr lang="kk-KZ" dirty="0"/>
              <a:t> (жылу және механикалық энергияның өзара әрекеттесуі ескеріледі).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endParaRPr lang="en-US" dirty="0"/>
          </a:p>
          <a:p>
            <a:r>
              <a:rPr lang="kk-KZ" b="1" dirty="0"/>
              <a:t>Бөлімдері:</a:t>
            </a:r>
          </a:p>
          <a:p>
            <a:pPr>
              <a:buFont typeface="+mj-lt"/>
              <a:buAutoNum type="arabicPeriod"/>
            </a:pPr>
            <a:r>
              <a:rPr lang="kk-KZ" b="1" dirty="0"/>
              <a:t>Гидромеханика</a:t>
            </a:r>
            <a:r>
              <a:rPr lang="kk-KZ" dirty="0"/>
              <a:t> – сұйықтықтардың қозғалысы мен тепе-теңдігін зерттейді.</a:t>
            </a:r>
          </a:p>
          <a:p>
            <a:pPr>
              <a:buFont typeface="+mj-lt"/>
              <a:buAutoNum type="arabicPeriod"/>
            </a:pPr>
            <a:r>
              <a:rPr lang="kk-KZ" b="1" dirty="0"/>
              <a:t>Газ динамикасы</a:t>
            </a:r>
            <a:r>
              <a:rPr lang="kk-KZ" dirty="0"/>
              <a:t> – газдардың қозғалысын және олардың қысым мен температурамен өзара байланысын зерттейді.</a:t>
            </a:r>
          </a:p>
          <a:p>
            <a:pPr>
              <a:buFont typeface="+mj-lt"/>
              <a:buAutoNum type="arabicPeriod"/>
            </a:pPr>
            <a:r>
              <a:rPr lang="kk-KZ" b="1" dirty="0"/>
              <a:t>Серпімділік теориясы</a:t>
            </a:r>
            <a:r>
              <a:rPr lang="kk-KZ" dirty="0"/>
              <a:t> – қатты денелердің деформациясын зерттейді.</a:t>
            </a:r>
          </a:p>
          <a:p>
            <a:pPr>
              <a:buFont typeface="+mj-lt"/>
              <a:buAutoNum type="arabicPeriod"/>
            </a:pPr>
            <a:r>
              <a:rPr lang="kk-KZ" b="1" dirty="0"/>
              <a:t>Пластикалық деформация теориясы</a:t>
            </a:r>
            <a:r>
              <a:rPr lang="kk-KZ" dirty="0"/>
              <a:t> – материалдардың пластикалық қасиеттерін зерттейді.</a:t>
            </a:r>
          </a:p>
          <a:p>
            <a:pPr>
              <a:buFont typeface="+mj-lt"/>
              <a:buAutoNum type="arabicPeriod"/>
            </a:pPr>
            <a:r>
              <a:rPr lang="kk-KZ" b="1" dirty="0"/>
              <a:t>Реология</a:t>
            </a:r>
            <a:r>
              <a:rPr lang="kk-KZ" dirty="0"/>
              <a:t> – тұтқыр, серпімді және пластикалық ортадағы ағындар мен деформацияларды зерттейді.</a:t>
            </a:r>
          </a:p>
          <a:p>
            <a:pPr lvl="1"/>
            <a:endParaRPr lang="en-US" dirty="0"/>
          </a:p>
          <a:p>
            <a:r>
              <a:rPr lang="kk-KZ" b="1" dirty="0"/>
              <a:t>Мақсаты: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dirty="0"/>
              <a:t>Материалдардың механикалық және физикалық қасиеттерін анықтау.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dirty="0"/>
              <a:t>Қозғалыс пен тепе-теңдік жағдайларын сипаттау және болжау.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dirty="0"/>
              <a:t>Техникалық құрылымдарды, құрылыс материалдарын, көлік жүйелерін және табиғи процестерді зерттеу.</a:t>
            </a:r>
          </a:p>
          <a:p>
            <a:r>
              <a:rPr lang="kk-KZ" b="1" dirty="0"/>
              <a:t>Қолданылуы:</a:t>
            </a:r>
          </a:p>
          <a:p>
            <a:r>
              <a:rPr lang="kk-KZ" dirty="0"/>
              <a:t>Тұтас орта механикасы инженерияда, гидравликада, аэродинамикада, жер қойнауын зерттеуде, климатологияда және биомеханикада кеңінен қолданылады.</a:t>
            </a:r>
          </a:p>
        </p:txBody>
      </p:sp>
    </p:spTree>
    <p:extLst>
      <p:ext uri="{BB962C8B-B14F-4D97-AF65-F5344CB8AC3E}">
        <p14:creationId xmlns:p14="http://schemas.microsoft.com/office/powerpoint/2010/main" val="3786598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6109E-0AD9-43D5-4D4B-CC9F8D57C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7DA400-5D5A-021A-D203-CFEE8C21FC03}"/>
              </a:ext>
            </a:extLst>
          </p:cNvPr>
          <p:cNvSpPr txBox="1"/>
          <p:nvPr/>
        </p:nvSpPr>
        <p:spPr>
          <a:xfrm>
            <a:off x="237946" y="84857"/>
            <a:ext cx="11151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/>
              <a:t>Гидродинамика – </a:t>
            </a:r>
            <a:r>
              <a:rPr lang="kk-KZ" dirty="0"/>
              <a:t>бұл сұйықтықтардың қозғалысын және олардың сыртқы әсерлерге (күштерге, қысымға, температураға және т.б.) байланысты өзгерістерін зерттейтін механиканың бір бөлімі. Гидродинамика сұйықтықтардың ағындарын сипаттайтын заңдар мен принциптерге негізделген.</a:t>
            </a:r>
          </a:p>
        </p:txBody>
      </p:sp>
      <p:pic>
        <p:nvPicPr>
          <p:cNvPr id="4" name="Рисунок 3" descr="Изображение выглядит как диаграмма, линия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D9B3A12-815A-9AB8-6E5D-2ED6BCE29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6" y="1288226"/>
            <a:ext cx="4287755" cy="2000081"/>
          </a:xfrm>
          <a:prstGeom prst="rect">
            <a:avLst/>
          </a:prstGeom>
        </p:spPr>
      </p:pic>
      <p:pic>
        <p:nvPicPr>
          <p:cNvPr id="7" name="Рисунок 6" descr="Изображение выглядит как инструмент, метла&#10;&#10;Автоматически созданное описание">
            <a:extLst>
              <a:ext uri="{FF2B5EF4-FFF2-40B4-BE49-F238E27FC236}">
                <a16:creationId xmlns:a16="http://schemas.microsoft.com/office/drawing/2014/main" id="{3B840C1C-852D-F447-CC9E-2B1354D5D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30" y="3568346"/>
            <a:ext cx="4806626" cy="31985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C97FA0-47BF-D849-6AD1-2656C0188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154" y="1559487"/>
            <a:ext cx="6605280" cy="466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41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FA91A-E2ED-C38B-1F95-D4456A218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лесо, Наземный транспорт, транспортное средств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19F6B255-DA84-6DC2-A783-FCE202351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77" y="4578689"/>
            <a:ext cx="3042997" cy="2279311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нимок экрана, безалкогольный напиток&#10;&#10;Автоматически созданное описание">
            <a:extLst>
              <a:ext uri="{FF2B5EF4-FFF2-40B4-BE49-F238E27FC236}">
                <a16:creationId xmlns:a16="http://schemas.microsoft.com/office/drawing/2014/main" id="{E805E436-D2DB-3E9D-2BCC-20718A284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61" y="282735"/>
            <a:ext cx="4369081" cy="2063922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исунок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1BC7B98-BF2A-EB65-AF13-9831DC513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54" y="2207979"/>
            <a:ext cx="4019140" cy="227931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снимок экрана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7BEFAF40-41CA-FC00-E32F-A46E39F9A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93" y="2818520"/>
            <a:ext cx="3520337" cy="352033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грушка, кости&#10;&#10;Автоматически созданное описание">
            <a:extLst>
              <a:ext uri="{FF2B5EF4-FFF2-40B4-BE49-F238E27FC236}">
                <a16:creationId xmlns:a16="http://schemas.microsoft.com/office/drawing/2014/main" id="{69F6F110-E59B-2F72-D47F-85DDF8E5BC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" y="2290199"/>
            <a:ext cx="2603079" cy="278301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нимок экрана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00A8DF8-36E0-5979-DB57-4367619BC6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0" y="66415"/>
            <a:ext cx="7106856" cy="221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92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66222-4093-52E0-B5E9-739753CAE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A06AF4-23CD-E2C0-DF00-C1936EC64597}"/>
              </a:ext>
            </a:extLst>
          </p:cNvPr>
          <p:cNvSpPr txBox="1"/>
          <p:nvPr/>
        </p:nvSpPr>
        <p:spPr>
          <a:xfrm>
            <a:off x="237946" y="84857"/>
            <a:ext cx="117071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/>
              <a:t>Қатты денелер механикасы – </a:t>
            </a:r>
            <a:r>
              <a:rPr lang="kk-KZ" dirty="0"/>
              <a:t>механиканың бір бөлімі, ол деформацияланатын немесе деформацияланбайтын қатты денелердің қозғалысын, тепе-теңдігін және олардың сыртқы күштерге реакциясын зерттейді. Бұл ғылым денелердің ішкі кернеулері мен деформацияларының сыртқы жүктемелермен байланысын қарастырады.</a:t>
            </a:r>
          </a:p>
        </p:txBody>
      </p:sp>
      <p:pic>
        <p:nvPicPr>
          <p:cNvPr id="3" name="Рисунок 2" descr="Изображение выглядит как зарисовка, рисунок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77AEE56-9C69-8B8E-0B15-F83267F9C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97" y="1405480"/>
            <a:ext cx="2466975" cy="1847850"/>
          </a:xfrm>
          <a:prstGeom prst="rect">
            <a:avLst/>
          </a:prstGeom>
        </p:spPr>
      </p:pic>
      <p:pic>
        <p:nvPicPr>
          <p:cNvPr id="8" name="Рисунок 7" descr="Изображение выглядит как Детское искусство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B14452D-F88C-582F-495C-F1FAD169E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25" y="1650815"/>
            <a:ext cx="3305175" cy="138112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23EDCC74-6F80-5DC1-E29D-DE8192CD3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05" y="1405480"/>
            <a:ext cx="2466975" cy="184785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ост, подвесной мост, подвеска&#10;&#10;Автоматически созданное описание">
            <a:extLst>
              <a:ext uri="{FF2B5EF4-FFF2-40B4-BE49-F238E27FC236}">
                <a16:creationId xmlns:a16="http://schemas.microsoft.com/office/drawing/2014/main" id="{46A20742-B9CD-CF24-E9D9-1CEE6E4D7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47" y="3826060"/>
            <a:ext cx="3597346" cy="211175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етряная мельница, Ветряная турбина, турбина, Ветровая электростанция&#10;&#10;Автоматически созданное описание">
            <a:extLst>
              <a:ext uri="{FF2B5EF4-FFF2-40B4-BE49-F238E27FC236}">
                <a16:creationId xmlns:a16="http://schemas.microsoft.com/office/drawing/2014/main" id="{9417F270-DA4C-4E7D-0689-EFC2E4BAF1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93" y="3741169"/>
            <a:ext cx="3513346" cy="24113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амолет, Путешествие по воздуху, аэробус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C6C59C4-B384-14C0-8D53-B2BFC92114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683" y="3958795"/>
            <a:ext cx="3964103" cy="158118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B9E629CD-8F5E-706D-9D1C-B330ADA963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788" y="1012639"/>
            <a:ext cx="17240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82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BCCCE-4FB5-8BE6-414D-914E693C4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0BBE1F-BD4F-7EFD-E60A-F2671195F13E}"/>
              </a:ext>
            </a:extLst>
          </p:cNvPr>
          <p:cNvSpPr txBox="1"/>
          <p:nvPr/>
        </p:nvSpPr>
        <p:spPr>
          <a:xfrm>
            <a:off x="6479891" y="199422"/>
            <a:ext cx="55047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/>
              <a:t>Реология – </a:t>
            </a:r>
            <a:r>
              <a:rPr lang="kk-KZ" dirty="0"/>
              <a:t>бұл материалдардың ағындары мен деформацияларын, сондай-ақ олардың сыртқы күштерге әсер етуін зерттейтін ғылым. Ол сұйықтықтардың тұтқырлығын, қатты денелердің серпімділігін және пластикалық қасиеттерін біртұтас қарастырады.</a:t>
            </a:r>
            <a:endParaRPr lang="en-US" dirty="0"/>
          </a:p>
          <a:p>
            <a:endParaRPr lang="en-US" dirty="0"/>
          </a:p>
          <a:p>
            <a:r>
              <a:rPr lang="kk-KZ" dirty="0"/>
              <a:t>Қысқаша анықтама:</a:t>
            </a:r>
            <a:r>
              <a:rPr lang="en-US" dirty="0"/>
              <a:t> </a:t>
            </a:r>
            <a:r>
              <a:rPr lang="kk-KZ" dirty="0"/>
              <a:t>Реология – материалдардың тұтқырлық, серпімділік және пластикалық қасиеттерін зерттейтін ғылым.</a:t>
            </a: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8930EDC-B8B0-3196-EC73-EE01855E2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6" y="300942"/>
            <a:ext cx="6141334" cy="6141334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епсель, на открытом воздухе, человек, кран&#10;&#10;Автоматически созданное описание">
            <a:extLst>
              <a:ext uri="{FF2B5EF4-FFF2-40B4-BE49-F238E27FC236}">
                <a16:creationId xmlns:a16="http://schemas.microsoft.com/office/drawing/2014/main" id="{F3970DC3-968D-0B6A-16D5-BEAE0BD0F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004" y="3180626"/>
            <a:ext cx="2762250" cy="165735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асный, Мак самосейка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6B8AAFCF-DB3C-4156-4819-5FA3D651D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84" y="495685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49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221D0-D54D-DF76-8131-C16D5020F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5AD79A-A3AF-EA6E-C859-761FD5EF0321}"/>
              </a:ext>
            </a:extLst>
          </p:cNvPr>
          <p:cNvSpPr txBox="1"/>
          <p:nvPr/>
        </p:nvSpPr>
        <p:spPr>
          <a:xfrm>
            <a:off x="129251" y="196770"/>
            <a:ext cx="121900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b="1" dirty="0"/>
              <a:t>Динамика және басқару теориясы</a:t>
            </a:r>
            <a:r>
              <a:rPr lang="kk-KZ" dirty="0"/>
              <a:t> – механика және математика саласы, ол жүйелердің қозғалысын, тұрақтылығын және олардың сыртқы әсерлерге реакциясын зерттейді. Басқару теориясы осы жүйелердің қажетті мінез-құлқын қамтамасыз ету үшін басқару алгоритмдерін құруға бағытталады.</a:t>
            </a:r>
          </a:p>
          <a:p>
            <a:r>
              <a:rPr lang="kk-KZ" b="1" dirty="0"/>
              <a:t>Қысқаша анықтама:</a:t>
            </a:r>
          </a:p>
          <a:p>
            <a:r>
              <a:rPr lang="kk-KZ" dirty="0"/>
              <a:t>Динамика және басқару теориясы – бұл жүйелердің қозғалысы мен тұрақтылығын зерттеп, олардың басқару процестерін оңтайландырумен айналысатын ғылым.</a:t>
            </a: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5F9F88C-3A8B-DF7A-CA95-B142F040D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7" y="2088589"/>
            <a:ext cx="3111782" cy="2437971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смическое пространство, планета, транспорт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F8B85845-4E13-19DF-2772-9E6EABA5D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385" y="2010460"/>
            <a:ext cx="4984641" cy="243797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лесо, зарисовка, транспорт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70ADF6D-DADD-B663-EFD6-A95708D679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49" y="4622935"/>
            <a:ext cx="3256465" cy="223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64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DAB06-1E12-59BD-8D44-ABBF249D8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85BA5D-044A-3C01-7F0A-62D38AA7C539}"/>
              </a:ext>
            </a:extLst>
          </p:cNvPr>
          <p:cNvSpPr txBox="1"/>
          <p:nvPr/>
        </p:nvSpPr>
        <p:spPr>
          <a:xfrm>
            <a:off x="129251" y="196770"/>
            <a:ext cx="121900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b="1" dirty="0"/>
              <a:t>Гироскоптық жүйелер – </a:t>
            </a:r>
            <a:r>
              <a:rPr lang="kk-KZ" dirty="0"/>
              <a:t>бұл қозғалыстың тұрақтылығын қамтамасыз ету үшін гироскоптардың қасиеттерін пайдаланатын құрылғылар мен жүйелер. Олар дененің немесе құрылымның кеңістіктегі орнын, бағытын және тұрақтылығын бақылауға және басқаруға арналған.</a:t>
            </a:r>
          </a:p>
          <a:p>
            <a:endParaRPr lang="kk-KZ" dirty="0"/>
          </a:p>
          <a:p>
            <a:r>
              <a:rPr lang="kk-KZ" b="1" dirty="0"/>
              <a:t>Аспан механикасы </a:t>
            </a:r>
            <a:r>
              <a:rPr lang="kk-KZ" dirty="0"/>
              <a:t>– бұл астрономиялық объектілердің (планеталар, жұлдыздар, серіктер, астероидтар және т.б.) қозғалысын, олардың өзара гравитациялық әсерін және осы қозғалыстардың заңдылықтарын зерттейтін ғылым.</a:t>
            </a:r>
          </a:p>
        </p:txBody>
      </p:sp>
      <p:pic>
        <p:nvPicPr>
          <p:cNvPr id="3" name="Рисунок 2" descr="Изображение выглядит как текст, круг, снимок экрана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5111080B-55C9-96F4-0157-EBA550CB3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50" y="3728371"/>
            <a:ext cx="4913306" cy="2658018"/>
          </a:xfrm>
          <a:prstGeom prst="rect">
            <a:avLst/>
          </a:prstGeom>
        </p:spPr>
      </p:pic>
      <p:pic>
        <p:nvPicPr>
          <p:cNvPr id="7" name="Рисунок 6" descr="Изображение выглядит как устройство, панель управления, измерительный прибор, Навигационные приборы&#10;&#10;Автоматически созданное описание">
            <a:extLst>
              <a:ext uri="{FF2B5EF4-FFF2-40B4-BE49-F238E27FC236}">
                <a16:creationId xmlns:a16="http://schemas.microsoft.com/office/drawing/2014/main" id="{FD08AEF3-5365-60AB-4C80-31C6A297E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861" y="2129740"/>
            <a:ext cx="3639299" cy="242178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DF5272F8-53B4-9753-161D-02E2AF7D71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0" y="1951096"/>
            <a:ext cx="3452335" cy="242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6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C56FF-3469-5103-C3CF-19138F844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C5F2B3-6556-938A-2E59-4E01948ECBE7}"/>
              </a:ext>
            </a:extLst>
          </p:cNvPr>
          <p:cNvSpPr txBox="1"/>
          <p:nvPr/>
        </p:nvSpPr>
        <p:spPr>
          <a:xfrm>
            <a:off x="129251" y="196770"/>
            <a:ext cx="121900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b="1" dirty="0"/>
              <a:t>Толқындық процестер мен акустика</a:t>
            </a:r>
            <a:r>
              <a:rPr lang="kk-KZ" dirty="0"/>
              <a:t> – бұл толқындардың таралуын, олардың қасиеттерін, өзара әрекеттесуін және дыбыстың пайда болуы мен таралуын зерттейтін ғылым саласы. Толқындық процестер механиканың, физиканың және инженерияның маңызды бөлігі болып табылады.</a:t>
            </a:r>
          </a:p>
          <a:p>
            <a:r>
              <a:rPr lang="kk-KZ" b="1" dirty="0"/>
              <a:t>Қысқаша анықтама:</a:t>
            </a:r>
          </a:p>
          <a:p>
            <a:r>
              <a:rPr lang="kk-KZ" b="1" dirty="0"/>
              <a:t>Толқындық процестер</a:t>
            </a:r>
            <a:r>
              <a:rPr lang="kk-KZ" dirty="0"/>
              <a:t> – бұл энергияның кеңістікте толқындар түрінде таралуын зерттейтін ғылым.</a:t>
            </a:r>
            <a:br>
              <a:rPr lang="kk-KZ" dirty="0"/>
            </a:br>
            <a:r>
              <a:rPr lang="kk-KZ" b="1" dirty="0"/>
              <a:t>Акустика</a:t>
            </a:r>
            <a:r>
              <a:rPr lang="kk-KZ" dirty="0"/>
              <a:t> – бұл дыбыстың пайда болуын, таралуын, қабылдануын және өзара әрекеттесуін зерттейтін ғылым.</a:t>
            </a:r>
          </a:p>
        </p:txBody>
      </p:sp>
      <p:pic>
        <p:nvPicPr>
          <p:cNvPr id="3" name="Рисунок 2" descr="Изображение выглядит как текст, коробка, контейнер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F76BD84-1139-6255-2760-A86231543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15" y="2075058"/>
            <a:ext cx="3442685" cy="270788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Шрифт, снимок экран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507B8FC3-B6C8-C86A-F4B2-0A0DE6170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72" y="2558669"/>
            <a:ext cx="3817409" cy="145774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зарисовка, машин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2FA9060-768D-0ADF-15BF-C37CE1E92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059" y="2291244"/>
            <a:ext cx="3274430" cy="217108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Цвет электрик, свет&#10;&#10;Автоматически созданное описание">
            <a:extLst>
              <a:ext uri="{FF2B5EF4-FFF2-40B4-BE49-F238E27FC236}">
                <a16:creationId xmlns:a16="http://schemas.microsoft.com/office/drawing/2014/main" id="{6C87EAB3-355C-1357-222C-5391788D8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72" y="4476801"/>
            <a:ext cx="3477050" cy="19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5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4E0FF-0A5A-6B04-CAC8-5578F9291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19367C-28AB-E219-7F14-E6D1D31B1401}"/>
              </a:ext>
            </a:extLst>
          </p:cNvPr>
          <p:cNvSpPr txBox="1"/>
          <p:nvPr/>
        </p:nvSpPr>
        <p:spPr>
          <a:xfrm>
            <a:off x="94527" y="115750"/>
            <a:ext cx="121900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b="1" dirty="0"/>
              <a:t>Мехатроника</a:t>
            </a:r>
            <a:r>
              <a:rPr lang="kk-KZ" dirty="0"/>
              <a:t> – бұл механика, электроника, информатика және басқару жүйелерінің интеграциясын қамтитын ғылым мен техника саласы. Ол күрделі техникалық жүйелерді жобалау және басқаруға бағытталған.</a:t>
            </a:r>
          </a:p>
          <a:p>
            <a:r>
              <a:rPr lang="kk-KZ" b="1" dirty="0"/>
              <a:t>Қысқаша анықтама:</a:t>
            </a:r>
          </a:p>
          <a:p>
            <a:r>
              <a:rPr lang="kk-KZ" dirty="0"/>
              <a:t>Мехатроника – бұл механикалық жүйелерді интеллектуалды басқару үшін механика, электроника және ақпараттық технологияларды біріктіретін ғылым.</a:t>
            </a:r>
          </a:p>
        </p:txBody>
      </p:sp>
      <p:pic>
        <p:nvPicPr>
          <p:cNvPr id="5" name="Рисунок 4" descr="Изображение выглядит как инжиниринг, машина, в помещении, стальной&#10;&#10;Автоматически созданное описание">
            <a:extLst>
              <a:ext uri="{FF2B5EF4-FFF2-40B4-BE49-F238E27FC236}">
                <a16:creationId xmlns:a16="http://schemas.microsoft.com/office/drawing/2014/main" id="{773C56D3-76E9-E92D-105A-613A602B9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71" y="2184628"/>
            <a:ext cx="4257554" cy="2797382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мультфильм, автомат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D95B656F-743A-FF8B-72A0-714FA4543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35" y="2009674"/>
            <a:ext cx="3147290" cy="3147290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ловек, автомат, удержание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707F822B-3675-EF7F-046E-D70D93561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55" y="1593077"/>
            <a:ext cx="3266474" cy="186969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лесо, шина, автокомпонент, Игрушеч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5061297-907D-21B9-14E3-B7BD5CEAD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492" y="3971562"/>
            <a:ext cx="3056441" cy="171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5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A8457-351A-5580-0538-11BAB15B8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A9B5F64-4C5B-A50D-970B-5AC031E83F90}"/>
              </a:ext>
            </a:extLst>
          </p:cNvPr>
          <p:cNvSpPr txBox="1"/>
          <p:nvPr/>
        </p:nvSpPr>
        <p:spPr>
          <a:xfrm>
            <a:off x="6205588" y="547949"/>
            <a:ext cx="58640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/>
              <a:t>2. Инженерлік механика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b="1" dirty="0"/>
              <a:t>Фокусы</a:t>
            </a:r>
            <a:r>
              <a:rPr lang="kk-KZ" dirty="0"/>
              <a:t>: Бұл механика принциптерін қолдана отырып, инженерлік міндеттерді шешуге бағытталған қолданбалы пән. Конструкцияларды, машиналар мен механизмдерді жобалауды, талдауды және оңтайландыруды қамтиды.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b="1" dirty="0"/>
              <a:t>Мақсаты</a:t>
            </a:r>
            <a:r>
              <a:rPr lang="kk-KZ" dirty="0"/>
              <a:t>: Білімді көпірлер, ғимараттар, көлік жүйелері және өндірістік жабдықтар сияқты инженерлік объектілерді жасау және жетілдіру үшін пайдалану.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b="1" dirty="0"/>
              <a:t>Міндеттердің мысалдары</a:t>
            </a:r>
            <a:r>
              <a:rPr lang="kk-K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Механикалық құрылғылар мен жүйелерді жобалау.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Инженерлік талдау (мысалы, жүктемелерді, дірілді, конструкциялардың тұрақтылығын есептеу).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Қолданысқа және өндіріске байланысты практикалық міндеттерді шешу.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b="1" dirty="0"/>
              <a:t>Мансап</a:t>
            </a:r>
            <a:r>
              <a:rPr lang="kk-KZ" dirty="0"/>
              <a:t>: Түлектер өнеркәсіпте, өндірісте, құрылыста немесе жабдықтарды әзірлеумен айналысады.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775E64-73DE-5F93-2CE9-EC2D46F27D60}"/>
              </a:ext>
            </a:extLst>
          </p:cNvPr>
          <p:cNvSpPr txBox="1"/>
          <p:nvPr/>
        </p:nvSpPr>
        <p:spPr>
          <a:xfrm>
            <a:off x="179035" y="6272329"/>
            <a:ext cx="5757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https://www.youtube.com/watch?v=W74y1RxN6BA</a:t>
            </a:r>
            <a:r>
              <a:rPr lang="ru-RU" b="1" dirty="0"/>
              <a:t> </a:t>
            </a:r>
            <a:r>
              <a:rPr lang="en-US" b="1" dirty="0"/>
              <a:t> </a:t>
            </a:r>
            <a:endParaRPr lang="ru-KZ" b="1" dirty="0"/>
          </a:p>
        </p:txBody>
      </p:sp>
      <p:pic>
        <p:nvPicPr>
          <p:cNvPr id="5" name="Рисунок 4" descr="Изображение выглядит как текст, искусство, снимок экран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4D352B8D-9EB4-6B94-D326-C99E01C2E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0" y="401005"/>
            <a:ext cx="5643623" cy="56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00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5D2E1-11F7-39DA-3259-EAEDD1E8E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3FFB63-120F-92E8-EF44-ECBC532BAC6E}"/>
              </a:ext>
            </a:extLst>
          </p:cNvPr>
          <p:cNvSpPr txBox="1"/>
          <p:nvPr/>
        </p:nvSpPr>
        <p:spPr>
          <a:xfrm>
            <a:off x="94527" y="115750"/>
            <a:ext cx="121900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HVAC (Heating, Ventilation, and Air Conditioning)</a:t>
            </a:r>
            <a:r>
              <a:rPr lang="en-US" dirty="0"/>
              <a:t> – </a:t>
            </a:r>
            <a:r>
              <a:rPr lang="kk-KZ" dirty="0"/>
              <a:t>бұл ғимараттардағы жылыту, желдету және ауа баптау жүйелерін біріктіретін технологиялық жүйе.</a:t>
            </a:r>
          </a:p>
          <a:p>
            <a:r>
              <a:rPr lang="kk-KZ" b="1" dirty="0"/>
              <a:t>Қысқаша анықтама:</a:t>
            </a:r>
          </a:p>
          <a:p>
            <a:r>
              <a:rPr lang="en-US" dirty="0"/>
              <a:t>HVAC – </a:t>
            </a:r>
            <a:r>
              <a:rPr lang="kk-KZ" dirty="0"/>
              <a:t>ғимарат ішіндегі температураны, ылғалдылықты және ауаның сапасын реттейтін жылыту, желдету және ауа баптау жүйесі.</a:t>
            </a:r>
          </a:p>
        </p:txBody>
      </p:sp>
      <p:pic>
        <p:nvPicPr>
          <p:cNvPr id="5" name="Рисунок 4" descr="Изображение выглядит как на открытом воздухе, устройство, Бытовая техника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312BB0F9-9C82-68B2-FC65-7060D3191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3" y="1937855"/>
            <a:ext cx="3509300" cy="2187134"/>
          </a:xfrm>
          <a:prstGeom prst="rect">
            <a:avLst/>
          </a:prstGeom>
        </p:spPr>
      </p:pic>
      <p:pic>
        <p:nvPicPr>
          <p:cNvPr id="8" name="Рисунок 7" descr="Изображение выглядит как стальной, труба, строительство, инжиниринг&#10;&#10;Автоматически созданное описание">
            <a:extLst>
              <a:ext uri="{FF2B5EF4-FFF2-40B4-BE49-F238E27FC236}">
                <a16:creationId xmlns:a16="http://schemas.microsoft.com/office/drawing/2014/main" id="{AFAEEC19-9D8B-3346-9036-0E3DCFDD1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922" y="1793533"/>
            <a:ext cx="3616908" cy="240688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нимок экрана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1C722C94-FB0E-8745-A81E-19DC65D89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3" y="4469765"/>
            <a:ext cx="3875363" cy="191945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D405A88-0792-4888-CC29-15029C445F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12" y="4400875"/>
            <a:ext cx="3777984" cy="211567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ебель, снимок экрана, сто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E5ED7B4-50A3-8C1C-40CE-E9DFC845F1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302" y="2593375"/>
            <a:ext cx="2911665" cy="229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34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835CAB-E0E9-B706-72A3-28A266410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2FD42-B84B-D173-C2E2-9705CF028B3B}"/>
              </a:ext>
            </a:extLst>
          </p:cNvPr>
          <p:cNvSpPr txBox="1"/>
          <p:nvPr/>
        </p:nvSpPr>
        <p:spPr>
          <a:xfrm>
            <a:off x="838200" y="557190"/>
            <a:ext cx="10515600" cy="1840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Өндіріс</a:t>
            </a:r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бұл шикізатты өңдеп, дайын өнімге айналдыру процесі.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Қысқаша анықтама: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9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Өндіріс – материалдарды өңдеу және тауарлар мен жабдықтарды жасауға бағытталған технологиялық процесс.</a:t>
            </a:r>
          </a:p>
        </p:txBody>
      </p:sp>
      <p:pic>
        <p:nvPicPr>
          <p:cNvPr id="11" name="Рисунок 10" descr="Изображение выглядит как строительство, одежда, человек, инжиниринг&#10;&#10;Автоматически созданное описание">
            <a:extLst>
              <a:ext uri="{FF2B5EF4-FFF2-40B4-BE49-F238E27FC236}">
                <a16:creationId xmlns:a16="http://schemas.microsoft.com/office/drawing/2014/main" id="{1493740B-987B-6A1A-EF28-7738954AB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7" r="12346" b="2"/>
          <a:stretch/>
        </p:blipFill>
        <p:spPr>
          <a:xfrm>
            <a:off x="182787" y="2558694"/>
            <a:ext cx="2827865" cy="3731891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еталлоизделия, шестерня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05D1BECD-20CB-82C2-F03A-15DB69025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2" r="32378" b="1"/>
          <a:stretch/>
        </p:blipFill>
        <p:spPr>
          <a:xfrm>
            <a:off x="3180760" y="2558694"/>
            <a:ext cx="2827865" cy="37318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дежда, Техник, завод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FAF678D-D1D0-1FD8-E4DE-54EDDFE6A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6" r="29426" b="2"/>
          <a:stretch/>
        </p:blipFill>
        <p:spPr>
          <a:xfrm>
            <a:off x="6178733" y="2558694"/>
            <a:ext cx="2827865" cy="3731891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вод, строительство, человек, инжиниринг&#10;&#10;Автоматически созданное описание">
            <a:extLst>
              <a:ext uri="{FF2B5EF4-FFF2-40B4-BE49-F238E27FC236}">
                <a16:creationId xmlns:a16="http://schemas.microsoft.com/office/drawing/2014/main" id="{F81459E8-CAD6-1406-6E51-EDB6A4ECE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4" r="32746" b="-1"/>
          <a:stretch/>
        </p:blipFill>
        <p:spPr>
          <a:xfrm>
            <a:off x="9176706" y="2558694"/>
            <a:ext cx="2827865" cy="373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14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27AE7-18DE-F7AC-4CA0-0266248A1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6E49BDB-8164-5A69-094B-98A5E0DEAE58}"/>
              </a:ext>
            </a:extLst>
          </p:cNvPr>
          <p:cNvSpPr txBox="1"/>
          <p:nvPr/>
        </p:nvSpPr>
        <p:spPr>
          <a:xfrm>
            <a:off x="642988" y="4055980"/>
            <a:ext cx="5864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b="1" dirty="0"/>
              <a:t>Бағытты таңдау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sz="1600" dirty="0"/>
              <a:t>Егер сізді іргелі зерттеулер мен теориялық ғылым қызықтырса, </a:t>
            </a:r>
            <a:r>
              <a:rPr lang="kk-KZ" sz="1600" b="1" dirty="0"/>
              <a:t>механиканы</a:t>
            </a:r>
            <a:r>
              <a:rPr lang="kk-KZ" sz="1600" dirty="0"/>
              <a:t> таңдаған жөн.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sz="1600" dirty="0"/>
              <a:t>Егер сіз қолданбалы жұмысқа қызығушылық танытсаңыз, механизмдер мен конструкцияларды әзірлеумен айналысқыңыз келсе, </a:t>
            </a:r>
            <a:r>
              <a:rPr lang="kk-KZ" sz="1600" b="1" dirty="0"/>
              <a:t>инженерлік механика</a:t>
            </a:r>
            <a:r>
              <a:rPr lang="kk-KZ" sz="1600" dirty="0"/>
              <a:t> қолайлырақ.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57F643A-D221-B4D2-3BEA-A075E717E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803538"/>
              </p:ext>
            </p:extLst>
          </p:nvPr>
        </p:nvGraphicFramePr>
        <p:xfrm>
          <a:off x="838200" y="1131834"/>
          <a:ext cx="10515600" cy="237744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6122174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9069543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1532633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kk-KZ" b="1"/>
                        <a:t>Критерий</a:t>
                      </a:r>
                      <a:endParaRPr lang="kk-K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b="1"/>
                        <a:t>Механика</a:t>
                      </a:r>
                      <a:endParaRPr lang="kk-K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b="1"/>
                        <a:t>Инженерлік механика</a:t>
                      </a:r>
                      <a:endParaRPr lang="kk-K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483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kk-KZ" b="1" dirty="0"/>
                        <a:t>Білім саласы</a:t>
                      </a:r>
                      <a:endParaRPr lang="kk-KZ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/>
                        <a:t>Ғылым, теория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/>
                        <a:t>Инженерлік қолдану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550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kk-KZ" b="1"/>
                        <a:t>Әдістері</a:t>
                      </a:r>
                      <a:endParaRPr lang="kk-K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/>
                        <a:t>Математикалық модельдеу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/>
                        <a:t>Қолданбалы инженерлік есептеулер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34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kk-KZ" b="1"/>
                        <a:t>Оқудың мақсаты</a:t>
                      </a:r>
                      <a:endParaRPr lang="kk-K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/>
                        <a:t>Негізгі процестерді зерттеу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/>
                        <a:t>Инженерлік шешімдер жасау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594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kk-KZ" b="1"/>
                        <a:t>Мамандықтар</a:t>
                      </a:r>
                      <a:endParaRPr lang="kk-KZ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/>
                        <a:t>Ғалым, зерттеуші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kk-KZ" dirty="0"/>
                        <a:t>Инженер, конструктор, жобалаушы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49630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B0F99709-6FAA-C1CF-623C-5EF7B6CBB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89004"/>
            <a:ext cx="80048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KZ" altLang="ru-K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 </a:t>
            </a:r>
            <a:r>
              <a:rPr kumimoji="0" lang="ru-KZ" altLang="ru-KZ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Негізгі</a:t>
            </a:r>
            <a:r>
              <a:rPr kumimoji="0" lang="ru-KZ" altLang="ru-KZ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айырмашылықтар</a:t>
            </a:r>
            <a:endParaRPr kumimoji="0" lang="ru-KZ" altLang="ru-K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6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E59AE-EA4B-E032-9068-957C71E42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785AC1-42DB-A6D8-ED47-46DABD9BED98}"/>
              </a:ext>
            </a:extLst>
          </p:cNvPr>
          <p:cNvSpPr txBox="1"/>
          <p:nvPr/>
        </p:nvSpPr>
        <p:spPr>
          <a:xfrm>
            <a:off x="342055" y="346858"/>
            <a:ext cx="1115160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/>
              <a:t>Жалпы</a:t>
            </a:r>
            <a:r>
              <a:rPr lang="ru-RU" sz="1600" b="1" dirty="0"/>
              <a:t> физика </a:t>
            </a:r>
            <a:r>
              <a:rPr lang="ru-RU" sz="1600" b="1" dirty="0" err="1"/>
              <a:t>курсының</a:t>
            </a:r>
            <a:r>
              <a:rPr lang="ru-RU" sz="1600" b="1" dirty="0"/>
              <a:t> </a:t>
            </a:r>
            <a:r>
              <a:rPr lang="ru-RU" sz="1600" b="1" dirty="0" err="1"/>
              <a:t>бөлігі</a:t>
            </a:r>
            <a:r>
              <a:rPr lang="ru-RU" sz="1600" b="1" dirty="0"/>
              <a:t> </a:t>
            </a:r>
            <a:r>
              <a:rPr lang="ru-RU" sz="1600" b="1" dirty="0" err="1"/>
              <a:t>ретінде</a:t>
            </a:r>
            <a:r>
              <a:rPr lang="ru-RU" sz="1600" b="1" dirty="0"/>
              <a:t> механика </a:t>
            </a:r>
            <a:r>
              <a:rPr lang="ru-RU" sz="1600" b="1" dirty="0" err="1"/>
              <a:t>бірнеше</a:t>
            </a:r>
            <a:r>
              <a:rPr lang="ru-RU" sz="1600" b="1" dirty="0"/>
              <a:t> </a:t>
            </a:r>
            <a:r>
              <a:rPr lang="ru-RU" sz="1600" b="1" dirty="0" err="1"/>
              <a:t>негізгі</a:t>
            </a:r>
            <a:r>
              <a:rPr lang="ru-RU" sz="1600" b="1" dirty="0"/>
              <a:t> </a:t>
            </a:r>
            <a:r>
              <a:rPr lang="ru-RU" sz="1600" b="1" dirty="0" err="1"/>
              <a:t>бөлімдерден</a:t>
            </a:r>
            <a:r>
              <a:rPr lang="ru-RU" sz="1600" b="1" dirty="0"/>
              <a:t> </a:t>
            </a:r>
            <a:r>
              <a:rPr lang="ru-RU" sz="1600" b="1" dirty="0" err="1"/>
              <a:t>тұрады</a:t>
            </a:r>
            <a:r>
              <a:rPr lang="ru-RU" sz="1600" b="1" dirty="0"/>
              <a:t>, </a:t>
            </a:r>
            <a:r>
              <a:rPr lang="ru-RU" sz="1600" b="1" dirty="0" err="1"/>
              <a:t>олар</a:t>
            </a:r>
            <a:r>
              <a:rPr lang="ru-RU" sz="1600" b="1" dirty="0"/>
              <a:t> </a:t>
            </a:r>
            <a:r>
              <a:rPr lang="ru-RU" sz="1600" b="1" dirty="0" err="1"/>
              <a:t>қозғалыс</a:t>
            </a:r>
            <a:r>
              <a:rPr lang="ru-RU" sz="1600" b="1" dirty="0"/>
              <a:t>, </a:t>
            </a:r>
            <a:r>
              <a:rPr lang="ru-RU" sz="1600" b="1" dirty="0" err="1"/>
              <a:t>өзара</a:t>
            </a:r>
            <a:r>
              <a:rPr lang="ru-RU" sz="1600" b="1" dirty="0"/>
              <a:t> </a:t>
            </a:r>
            <a:r>
              <a:rPr lang="ru-RU" sz="1600" b="1" dirty="0" err="1"/>
              <a:t>әрекеттестік</a:t>
            </a:r>
            <a:r>
              <a:rPr lang="ru-RU" sz="1600" b="1" dirty="0"/>
              <a:t> </a:t>
            </a:r>
            <a:r>
              <a:rPr lang="ru-RU" sz="1600" b="1" dirty="0" err="1"/>
              <a:t>және</a:t>
            </a:r>
            <a:r>
              <a:rPr lang="ru-RU" sz="1600" b="1" dirty="0"/>
              <a:t> </a:t>
            </a:r>
            <a:r>
              <a:rPr lang="ru-RU" sz="1600" b="1" dirty="0" err="1"/>
              <a:t>денелердің</a:t>
            </a:r>
            <a:r>
              <a:rPr lang="ru-RU" sz="1600" b="1" dirty="0"/>
              <a:t> тепе-</a:t>
            </a:r>
            <a:r>
              <a:rPr lang="ru-RU" sz="1600" b="1" dirty="0" err="1"/>
              <a:t>теңдік</a:t>
            </a:r>
            <a:r>
              <a:rPr lang="ru-RU" sz="1600" b="1" dirty="0"/>
              <a:t> </a:t>
            </a:r>
            <a:r>
              <a:rPr lang="ru-RU" sz="1600" b="1" dirty="0" err="1"/>
              <a:t>заңдарын</a:t>
            </a:r>
            <a:r>
              <a:rPr lang="ru-RU" sz="1600" b="1" dirty="0"/>
              <a:t> </a:t>
            </a:r>
            <a:r>
              <a:rPr lang="ru-RU" sz="1600" b="1" dirty="0" err="1"/>
              <a:t>зерттейді</a:t>
            </a:r>
            <a:r>
              <a:rPr lang="ru-RU" sz="1600" b="1" dirty="0"/>
              <a:t>. </a:t>
            </a:r>
            <a:r>
              <a:rPr lang="ru-RU" sz="1600" b="1" dirty="0" err="1"/>
              <a:t>Әдетте</a:t>
            </a:r>
            <a:r>
              <a:rPr lang="ru-RU" sz="1600" b="1" dirty="0"/>
              <a:t> </a:t>
            </a:r>
            <a:r>
              <a:rPr lang="ru-RU" sz="1600" b="1" dirty="0" err="1"/>
              <a:t>ол</a:t>
            </a:r>
            <a:r>
              <a:rPr lang="ru-RU" sz="1600" b="1" dirty="0"/>
              <a:t> </a:t>
            </a:r>
            <a:r>
              <a:rPr lang="ru-RU" sz="1600" b="1" dirty="0" err="1"/>
              <a:t>келесі</a:t>
            </a:r>
            <a:r>
              <a:rPr lang="ru-RU" sz="1600" b="1" dirty="0"/>
              <a:t> </a:t>
            </a:r>
            <a:r>
              <a:rPr lang="ru-RU" sz="1600" b="1" dirty="0" err="1"/>
              <a:t>негізгі</a:t>
            </a:r>
            <a:r>
              <a:rPr lang="ru-RU" sz="1600" b="1" dirty="0"/>
              <a:t> </a:t>
            </a:r>
            <a:r>
              <a:rPr lang="ru-RU" sz="1600" b="1" dirty="0" err="1"/>
              <a:t>тақырыптарды</a:t>
            </a:r>
            <a:r>
              <a:rPr lang="ru-RU" sz="1600" b="1" dirty="0"/>
              <a:t> </a:t>
            </a:r>
            <a:r>
              <a:rPr lang="ru-RU" sz="1600" b="1" dirty="0" err="1"/>
              <a:t>қамтиды</a:t>
            </a:r>
            <a:r>
              <a:rPr lang="ru-RU" sz="1600" b="1" dirty="0"/>
              <a:t>:</a:t>
            </a:r>
            <a:endParaRPr lang="en-US" sz="1600" b="1" dirty="0"/>
          </a:p>
          <a:p>
            <a:pPr algn="just"/>
            <a:endParaRPr lang="en-US" sz="1600" b="1" dirty="0"/>
          </a:p>
          <a:p>
            <a:r>
              <a:rPr lang="kk-KZ" b="1" dirty="0"/>
              <a:t>1. Кинематика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dirty="0"/>
              <a:t>Қозғалыстың себебін есепке алмай, денелердің қозғалысын зерттейді.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b="1" dirty="0"/>
              <a:t>Негізгі тақырыптар</a:t>
            </a:r>
            <a:r>
              <a:rPr lang="kk-K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Түзу сызықты және қисық сызықты қозғалыс.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Жылдамдық, үдеу.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Қозғалыс теңдеулері.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Еркін түсу және шеңбер бойымен қозғалыс.</a:t>
            </a:r>
          </a:p>
          <a:p>
            <a:pPr algn="just"/>
            <a:endParaRPr lang="en-US" sz="1600" b="1" dirty="0"/>
          </a:p>
          <a:p>
            <a:r>
              <a:rPr lang="kk-KZ" b="1" dirty="0"/>
              <a:t>2. Динамика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dirty="0"/>
              <a:t>Денелердің қозғалысының себептерін және олардың өзара әрекеттестігін зерттейді.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b="1" dirty="0"/>
              <a:t>Негізгі тақырыптар</a:t>
            </a:r>
            <a:r>
              <a:rPr lang="kk-K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Ньютон заңдары.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Күш, масса, инерция.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Үйкеліс күші, серпімділік күші, тартылыс күші.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Бірнеше күш әсер ететін денелердің қозғалысы.</a:t>
            </a:r>
          </a:p>
          <a:p>
            <a:endParaRPr lang="kk-KZ" dirty="0"/>
          </a:p>
          <a:p>
            <a:pPr algn="just"/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26250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8A7B2-AC07-FE14-DDC9-75460B63E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61E786B-3B85-E7CA-A621-9C94DCAA1170}"/>
              </a:ext>
            </a:extLst>
          </p:cNvPr>
          <p:cNvSpPr txBox="1"/>
          <p:nvPr/>
        </p:nvSpPr>
        <p:spPr>
          <a:xfrm>
            <a:off x="284182" y="138513"/>
            <a:ext cx="1115160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/>
              <a:t>3. Сақталу заңдары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dirty="0"/>
              <a:t>Жабық жүйелердегі физикалық шамалардың сақталуын зерттейді.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b="1" dirty="0"/>
              <a:t>Негізгі тақырыптар</a:t>
            </a:r>
            <a:r>
              <a:rPr lang="kk-K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Импульстің сақталу заңы.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Энергияның сақталу заңы.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Жұмыс және қуат.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Кинетикалық және потенциалдық энергия.</a:t>
            </a:r>
            <a:endParaRPr lang="en-US" dirty="0"/>
          </a:p>
          <a:p>
            <a:pPr lvl="1"/>
            <a:endParaRPr lang="en-US" dirty="0"/>
          </a:p>
          <a:p>
            <a:r>
              <a:rPr lang="kk-KZ" b="1" dirty="0"/>
              <a:t>4. Статика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dirty="0"/>
              <a:t>Денелердің тепе-теңдігін зерттейді.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b="1" dirty="0"/>
              <a:t>Негізгі тақырыптар</a:t>
            </a:r>
            <a:r>
              <a:rPr lang="kk-K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Тепе-теңдік шарттары.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Күш моменті.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Ауырлық орталығы.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Тепе-теңдіктің тұрақтылығы.</a:t>
            </a:r>
          </a:p>
          <a:p>
            <a:pPr lvl="1"/>
            <a:endParaRPr lang="en-US" dirty="0"/>
          </a:p>
          <a:p>
            <a:r>
              <a:rPr lang="kk-KZ" b="1" dirty="0"/>
              <a:t>5. Гидростатика және гидродинамика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dirty="0"/>
              <a:t>Сұйықтардың тепе-теңдігі мен қозғалысының қасиеттері мен заңдарын зерттейді.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b="1" dirty="0"/>
              <a:t>Негізгі тақырыптар</a:t>
            </a:r>
            <a:r>
              <a:rPr lang="kk-K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Паскаль заңы.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Архимед заңы.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Бернулли теңдеуі.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Тұтқырлық және турбуленттілік.</a:t>
            </a:r>
          </a:p>
        </p:txBody>
      </p:sp>
    </p:spTree>
    <p:extLst>
      <p:ext uri="{BB962C8B-B14F-4D97-AF65-F5344CB8AC3E}">
        <p14:creationId xmlns:p14="http://schemas.microsoft.com/office/powerpoint/2010/main" val="829330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3840D-DA7C-EE7B-A198-90015AF1F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C2F09FA-C266-7D5F-EC8F-81512E3539B3}"/>
              </a:ext>
            </a:extLst>
          </p:cNvPr>
          <p:cNvSpPr txBox="1"/>
          <p:nvPr/>
        </p:nvSpPr>
        <p:spPr>
          <a:xfrm>
            <a:off x="284182" y="138513"/>
            <a:ext cx="1115160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/>
              <a:t>6. Қатты денелер механикасы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dirty="0"/>
              <a:t>Қатты денелердің қозғалысы мен деформациясын сипаттайды.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b="1" dirty="0"/>
              <a:t>Негізгі тақырыптар</a:t>
            </a:r>
            <a:r>
              <a:rPr lang="kk-K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Түзу сызықты және айналмалы қозғалыс.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Инерция моменті.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Айналмалы дененің кинетикалық энергиясы.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Прецессия және гироскоптық әсерлер.</a:t>
            </a:r>
          </a:p>
          <a:p>
            <a:pPr lvl="1"/>
            <a:endParaRPr lang="en-US" dirty="0"/>
          </a:p>
          <a:p>
            <a:r>
              <a:rPr lang="kk-KZ" b="1" dirty="0"/>
              <a:t>7. Тербеліс механикасы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dirty="0"/>
              <a:t>Периодтық қозғалыстарды зерттейді.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b="1" dirty="0"/>
              <a:t>Негізгі тақырыптар</a:t>
            </a:r>
            <a:r>
              <a:rPr lang="kk-K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Гармониялық тербелістер.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Математикалық және серіппелі маятниктер.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Сөнетін және мәжбүрлі тербелістер.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Резонанс.</a:t>
            </a:r>
          </a:p>
          <a:p>
            <a:pPr lvl="1"/>
            <a:endParaRPr lang="en-US" dirty="0"/>
          </a:p>
          <a:p>
            <a:r>
              <a:rPr lang="kk-KZ" b="1" dirty="0"/>
              <a:t>8. Салыстырмалы механика элементтері (кейде қосылады)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dirty="0"/>
              <a:t>Арнайы салыстырмалық теориясының принциптерін ескере отырып қозғалыстарды зерттейді.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b="1" dirty="0"/>
              <a:t>Негізгі тақырыптар</a:t>
            </a:r>
            <a:r>
              <a:rPr lang="kk-KZ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Салыстырмалылық принциптері.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Масса мен энергияның байланысы</a:t>
            </a:r>
            <a:r>
              <a:rPr lang="en-US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k-KZ" dirty="0"/>
              <a:t>Салыстырмалы түрлендірулер.</a:t>
            </a:r>
          </a:p>
        </p:txBody>
      </p:sp>
    </p:spTree>
    <p:extLst>
      <p:ext uri="{BB962C8B-B14F-4D97-AF65-F5344CB8AC3E}">
        <p14:creationId xmlns:p14="http://schemas.microsoft.com/office/powerpoint/2010/main" val="234326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674DD-4A96-FD7E-1E34-24E83DD2A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BA5E2C-053B-2ACD-661F-057F0936451C}"/>
              </a:ext>
            </a:extLst>
          </p:cNvPr>
          <p:cNvSpPr txBox="1"/>
          <p:nvPr/>
        </p:nvSpPr>
        <p:spPr>
          <a:xfrm>
            <a:off x="284182" y="138513"/>
            <a:ext cx="1115160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ТМД мемлекеттеріндегі Механика мамандығы бойынша оқытылатын негізгі пәндер:</a:t>
            </a:r>
          </a:p>
          <a:p>
            <a:endParaRPr lang="kk-KZ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Теориялық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механика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статиканы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кинематиканы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нүктелер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мен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жүйелердің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динамикасын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зерттеу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  <a:endParaRPr kumimoji="0" lang="kk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Тұтас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орталар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механикасы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kk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Гидродинамика.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Серпімділік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теориясы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Пластикалық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деформация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теориясы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Реология.</a:t>
            </a:r>
            <a:endParaRPr kumimoji="0" lang="kk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Аэродинамика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газ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динамикасы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kk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Динамика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және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басқару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теориясы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Қатты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денелер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динамикасы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Гироскоптық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жүйелер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Басқаруды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оңтайландыру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kk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Деформацияланатын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қатты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денелер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механикасы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kk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KZ" altLang="ru-K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Толқындық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ru-KZ" altLang="ru-KZ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процестер</a:t>
            </a:r>
            <a:r>
              <a:rPr kumimoji="0" lang="ru-KZ" altLang="ru-K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мен акустика</a:t>
            </a:r>
            <a:r>
              <a:rPr kumimoji="0" lang="ru-KZ" altLang="ru-K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292948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13C32-B432-824B-4FA8-76CC37E21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4681AC-445D-A425-B2C9-CBA9D4F36867}"/>
              </a:ext>
            </a:extLst>
          </p:cNvPr>
          <p:cNvSpPr txBox="1"/>
          <p:nvPr/>
        </p:nvSpPr>
        <p:spPr>
          <a:xfrm>
            <a:off x="237946" y="84857"/>
            <a:ext cx="11151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/>
              <a:t>Статика</a:t>
            </a:r>
            <a:r>
              <a:rPr lang="kk-KZ" dirty="0"/>
              <a:t> – механиканың бір бөлімі, ол тепе-теңдік күйіндегі денелердің немесе олардың жүйелерінің механикалық әрекеттесуін зерттейді. Статикада қозғалыс болмайды немесе денелердің жылдамдығы уақыт бойынша өзгермейді деп есептеледі (яғни, жылдамдық нөлге тең немесе тұрақты).</a:t>
            </a:r>
          </a:p>
          <a:p>
            <a:endParaRPr lang="kk-KZ" dirty="0"/>
          </a:p>
        </p:txBody>
      </p:sp>
      <p:pic>
        <p:nvPicPr>
          <p:cNvPr id="3" name="Рисунок 2" descr="Изображение выглядит как диаграмма, линия, График, тре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3420FBEF-0631-25E8-50CF-CE4BD826A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82" y="1684020"/>
            <a:ext cx="5549459" cy="38887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E51239-92BC-BDE8-D659-C0161CE3B99F}"/>
              </a:ext>
            </a:extLst>
          </p:cNvPr>
          <p:cNvSpPr txBox="1"/>
          <p:nvPr/>
        </p:nvSpPr>
        <p:spPr>
          <a:xfrm>
            <a:off x="5859984" y="948690"/>
            <a:ext cx="633201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b="1" dirty="0"/>
              <a:t>Негізгі принциптері:</a:t>
            </a:r>
          </a:p>
          <a:p>
            <a:pPr>
              <a:buFont typeface="+mj-lt"/>
              <a:buAutoNum type="arabicPeriod"/>
            </a:pPr>
            <a:r>
              <a:rPr lang="kk-KZ" b="1" dirty="0"/>
              <a:t>Тепе-теңдік шарттары</a:t>
            </a:r>
            <a:r>
              <a:rPr lang="kk-KZ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kk-KZ" dirty="0"/>
              <a:t>Денеге әсер ететін барлық күштердің векторлық қосындысы нөлге тең болуы керек.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kk-KZ" dirty="0"/>
              <a:t>Денеге әсер ететін барлық моменттердің қосындысы нөлге тең болуы керек.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kk-KZ" b="1" dirty="0"/>
              <a:t>Қозғалмайтын жүйелерді талдау</a:t>
            </a:r>
            <a:r>
              <a:rPr lang="kk-KZ" dirty="0"/>
              <a:t>: Денелер немесе құрылымдар сыртқы әсерлерге қарсы әрекет етіп, тепе-теңдік күйінде қалады.</a:t>
            </a:r>
          </a:p>
          <a:p>
            <a:r>
              <a:rPr lang="kk-KZ" b="1" dirty="0"/>
              <a:t>Статиканың міндеттері: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dirty="0"/>
              <a:t>Құрылымдар мен механизмдердің тұрақтылығын қамтамасыз ету.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dirty="0"/>
              <a:t>Жүйелерге әсер ететін күштерді анықтау (тірек реакциялары, ішкі күштер және т.б.).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dirty="0"/>
              <a:t>Инженерлік есептерде құрылымдарды жобалау және тексеру.</a:t>
            </a:r>
          </a:p>
          <a:p>
            <a:r>
              <a:rPr lang="kk-KZ" b="1" dirty="0"/>
              <a:t>Қолданылуы:</a:t>
            </a:r>
          </a:p>
          <a:p>
            <a:r>
              <a:rPr lang="kk-KZ" dirty="0"/>
              <a:t>Статика көпірлерді, ғимараттарды, машиналар мен механизмдерді, инженерлік құрылыстарды және басқа да құрылымдарды жобалау мен талдауда кеңінен қолданылады.</a:t>
            </a:r>
          </a:p>
        </p:txBody>
      </p:sp>
    </p:spTree>
    <p:extLst>
      <p:ext uri="{BB962C8B-B14F-4D97-AF65-F5344CB8AC3E}">
        <p14:creationId xmlns:p14="http://schemas.microsoft.com/office/powerpoint/2010/main" val="350515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412FE-CB99-DB66-C149-537CBDC83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42AB4C-1F09-97A9-E075-B2D3BF6B078E}"/>
              </a:ext>
            </a:extLst>
          </p:cNvPr>
          <p:cNvSpPr txBox="1"/>
          <p:nvPr/>
        </p:nvSpPr>
        <p:spPr>
          <a:xfrm>
            <a:off x="237946" y="84857"/>
            <a:ext cx="11151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/>
              <a:t>Динамика</a:t>
            </a:r>
            <a:r>
              <a:rPr lang="kk-KZ" dirty="0"/>
              <a:t> – механиканың бір бөлімі, ол денелердің қозғалысын және осы қозғалыстың себептерін зерттейді. Динамикада денелерге әсер ететін күштер мен олардың қозғалысының заңдылықтары арасындағы байланыс қарастырылады.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381C0-AE24-7190-B144-39332A4B5E05}"/>
              </a:ext>
            </a:extLst>
          </p:cNvPr>
          <p:cNvSpPr txBox="1"/>
          <p:nvPr/>
        </p:nvSpPr>
        <p:spPr>
          <a:xfrm>
            <a:off x="5372774" y="1008187"/>
            <a:ext cx="675196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600" b="1" dirty="0"/>
              <a:t>Негізгі принциптері:</a:t>
            </a:r>
          </a:p>
          <a:p>
            <a:pPr>
              <a:buFont typeface="+mj-lt"/>
              <a:buAutoNum type="arabicPeriod"/>
            </a:pPr>
            <a:r>
              <a:rPr lang="kk-KZ" sz="1600" b="1" dirty="0"/>
              <a:t>Ньютон заңдары</a:t>
            </a:r>
            <a:r>
              <a:rPr lang="kk-KZ" sz="1600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kk-KZ" sz="1600" dirty="0"/>
              <a:t>Бірінші заң (Инерция заңы): Егер денеге сыртқы күштер әсер етпесе немесе олардың әсері теңгерілген болса, онда дене тыныштықта қалады немесе түзусызықты бірқалыпты қозғалады.</a:t>
            </a:r>
          </a:p>
          <a:p>
            <a:pPr marL="742950" lvl="1" indent="-285750">
              <a:buFont typeface="+mj-lt"/>
              <a:buAutoNum type="arabicPeriod"/>
            </a:pPr>
            <a:r>
              <a:rPr lang="kk-KZ" sz="1600" dirty="0"/>
              <a:t>Екінші заң: Дененің үдеуі оған әсер ететін күшке пропорционал және дененің массасына кері пропорционал.</a:t>
            </a:r>
            <a:endParaRPr lang="en-US" sz="1600" dirty="0"/>
          </a:p>
          <a:p>
            <a:pPr marL="742950" lvl="1" indent="-285750">
              <a:buFont typeface="+mj-lt"/>
              <a:buAutoNum type="arabicPeriod"/>
            </a:pPr>
            <a:r>
              <a:rPr lang="kk-KZ" sz="1600" dirty="0"/>
              <a:t>Үшінші заң: Әрекет күшіне әрдайым тең және қарама-қарсы бағыттағы қарсы әрекет күші бар.</a:t>
            </a:r>
          </a:p>
          <a:p>
            <a:pPr>
              <a:buFont typeface="+mj-lt"/>
              <a:buAutoNum type="arabicPeriod"/>
            </a:pPr>
            <a:r>
              <a:rPr lang="kk-KZ" sz="1600" b="1" dirty="0"/>
              <a:t>Қозғалыс түрлері</a:t>
            </a:r>
            <a:r>
              <a:rPr lang="kk-KZ" sz="1600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kk-KZ" sz="1600" dirty="0"/>
              <a:t>Ілгермелі қозғалыс </a:t>
            </a:r>
            <a:r>
              <a:rPr lang="ru-RU" sz="1600" dirty="0"/>
              <a:t>(поступательное движение).</a:t>
            </a:r>
            <a:endParaRPr lang="kk-KZ" sz="1600" dirty="0"/>
          </a:p>
          <a:p>
            <a:pPr marL="742950" lvl="1" indent="-285750">
              <a:buFont typeface="+mj-lt"/>
              <a:buAutoNum type="arabicPeriod"/>
            </a:pPr>
            <a:r>
              <a:rPr lang="kk-KZ" sz="1600" dirty="0"/>
              <a:t>Айналмалы қозғалыс.</a:t>
            </a:r>
          </a:p>
          <a:p>
            <a:pPr marL="742950" lvl="1" indent="-285750">
              <a:buFont typeface="+mj-lt"/>
              <a:buAutoNum type="arabicPeriod"/>
            </a:pPr>
            <a:r>
              <a:rPr lang="kk-KZ" sz="1600" dirty="0"/>
              <a:t>Құрамдастырылған қозғалыс.</a:t>
            </a:r>
          </a:p>
          <a:p>
            <a:r>
              <a:rPr lang="kk-KZ" sz="1600" b="1" dirty="0"/>
              <a:t>Динамиканың міндеттері: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sz="1600" dirty="0"/>
              <a:t>Денелердің қозғалыс траекториясын, жылдамдығын және үдеуін есептеу.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sz="1600" dirty="0"/>
              <a:t>Қозғалысты тудыратын және оған қарсы әсер ететін күштерді анықтау.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k-KZ" sz="1600" dirty="0"/>
              <a:t>Жүйелердің динамикалық тұрақтылығын зерттеу.</a:t>
            </a:r>
          </a:p>
          <a:p>
            <a:r>
              <a:rPr lang="kk-KZ" sz="1600" b="1" dirty="0"/>
              <a:t>Қолданылуы:</a:t>
            </a:r>
          </a:p>
          <a:p>
            <a:r>
              <a:rPr lang="kk-KZ" sz="1600" dirty="0"/>
              <a:t>Динамика инженерияда, көлік жүйелерінде, робототехникада, аэрокосмостық технологияларда және басқа да ғылым мен техника салаларында кеңінен қолданылады.</a:t>
            </a:r>
          </a:p>
        </p:txBody>
      </p:sp>
      <p:pic>
        <p:nvPicPr>
          <p:cNvPr id="4" name="Рисунок 3" descr="Изображение выглядит как снимок экрана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870B88AA-EA7A-D391-3370-C5FB7BF9B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5" y="2184300"/>
            <a:ext cx="5210345" cy="29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40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1556</Words>
  <Application>Microsoft Office PowerPoint</Application>
  <PresentationFormat>Широкоэкранный</PresentationFormat>
  <Paragraphs>195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Yerzhan</dc:creator>
  <cp:lastModifiedBy>Yerzhan</cp:lastModifiedBy>
  <cp:revision>48</cp:revision>
  <dcterms:created xsi:type="dcterms:W3CDTF">2025-01-20T17:53:58Z</dcterms:created>
  <dcterms:modified xsi:type="dcterms:W3CDTF">2025-01-27T19:57:49Z</dcterms:modified>
</cp:coreProperties>
</file>